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03" r:id="rId2"/>
    <p:sldId id="418" r:id="rId3"/>
    <p:sldId id="420" r:id="rId4"/>
    <p:sldId id="421" r:id="rId5"/>
    <p:sldId id="422" r:id="rId6"/>
    <p:sldId id="419" r:id="rId7"/>
    <p:sldId id="381" r:id="rId8"/>
    <p:sldId id="423" r:id="rId9"/>
    <p:sldId id="382" r:id="rId10"/>
    <p:sldId id="384" r:id="rId11"/>
    <p:sldId id="383" r:id="rId12"/>
    <p:sldId id="404" r:id="rId13"/>
    <p:sldId id="405" r:id="rId14"/>
    <p:sldId id="406" r:id="rId15"/>
    <p:sldId id="407" r:id="rId16"/>
    <p:sldId id="424" r:id="rId1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33CC"/>
    <a:srgbClr val="FF3399"/>
    <a:srgbClr val="969696"/>
    <a:srgbClr val="FF3300"/>
    <a:srgbClr val="CCFF66"/>
    <a:srgbClr val="3399FF"/>
    <a:srgbClr val="CCFF33"/>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7269" autoAdjust="0"/>
    <p:restoredTop sz="91855" autoAdjust="0"/>
  </p:normalViewPr>
  <p:slideViewPr>
    <p:cSldViewPr>
      <p:cViewPr>
        <p:scale>
          <a:sx n="66" d="100"/>
          <a:sy n="66" d="100"/>
        </p:scale>
        <p:origin x="-1518" y="-8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66" d="100"/>
          <a:sy n="66" d="100"/>
        </p:scale>
        <p:origin x="-1608"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it-IT"/>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it-IT"/>
          </a:p>
        </p:txBody>
      </p:sp>
      <p:sp>
        <p:nvSpPr>
          <p:cNvPr id="1157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it-IT"/>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E7A7D3E9-1B7F-493C-A7ED-2A484E1A58F5}"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1CE4E36A-8FB9-46BC-A90C-239DB28BA4B5}" type="slidenum">
              <a:rPr lang="it-IT"/>
              <a:pPr>
                <a:defRPr/>
              </a:pPr>
              <a:t>‹N›</a:t>
            </a:fld>
            <a:endParaRPr lang="it-IT"/>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5A62C90B-418B-47C6-AB59-D939EE6C4B97}" type="slidenum">
              <a:rPr lang="it-IT"/>
              <a:pPr>
                <a:defRPr/>
              </a:pPr>
              <a:t>‹N›</a:t>
            </a:fld>
            <a:endParaRPr lang="it-IT"/>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38925" y="557213"/>
            <a:ext cx="2058988" cy="56800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557213"/>
            <a:ext cx="6029325" cy="56800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F46DA60D-35EB-4B0C-B541-62182411A703}" type="slidenum">
              <a:rPr lang="it-IT"/>
              <a:pPr>
                <a:defRPr/>
              </a:pPr>
              <a:t>‹N›</a:t>
            </a:fld>
            <a:endParaRPr lang="it-IT"/>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557213"/>
            <a:ext cx="8240713" cy="56800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p:txBody>
          <a:bodyPr/>
          <a:lstStyle>
            <a:lvl1pPr>
              <a:defRPr/>
            </a:lvl1pPr>
          </a:lstStyle>
          <a:p>
            <a:pPr>
              <a:defRPr/>
            </a:pPr>
            <a:endParaRPr lang="it-IT"/>
          </a:p>
        </p:txBody>
      </p:sp>
      <p:sp>
        <p:nvSpPr>
          <p:cNvPr id="4" name="Rectangle 5"/>
          <p:cNvSpPr>
            <a:spLocks noGrp="1" noChangeArrowheads="1"/>
          </p:cNvSpPr>
          <p:nvPr>
            <p:ph type="ftr" sz="quarter" idx="11"/>
          </p:nvPr>
        </p:nvSpPr>
        <p:spPr/>
        <p:txBody>
          <a:bodyPr/>
          <a:lstStyle>
            <a:lvl1pPr>
              <a:defRPr/>
            </a:lvl1pPr>
          </a:lstStyle>
          <a:p>
            <a:pPr>
              <a:defRPr/>
            </a:pPr>
            <a:endParaRPr lang="it-IT"/>
          </a:p>
        </p:txBody>
      </p:sp>
      <p:sp>
        <p:nvSpPr>
          <p:cNvPr id="5" name="Rectangle 6"/>
          <p:cNvSpPr>
            <a:spLocks noGrp="1" noChangeArrowheads="1"/>
          </p:cNvSpPr>
          <p:nvPr>
            <p:ph type="sldNum" sz="quarter" idx="12"/>
          </p:nvPr>
        </p:nvSpPr>
        <p:spPr/>
        <p:txBody>
          <a:bodyPr/>
          <a:lstStyle>
            <a:lvl1pPr>
              <a:defRPr/>
            </a:lvl1pPr>
          </a:lstStyle>
          <a:p>
            <a:pPr>
              <a:defRPr/>
            </a:pPr>
            <a:fld id="{4D610596-0AC1-401E-B962-450A2162683F}" type="slidenum">
              <a:rPr lang="it-IT"/>
              <a:pPr>
                <a:defRPr/>
              </a:pPr>
              <a:t>‹N›</a:t>
            </a:fld>
            <a:endParaRPr lang="it-IT"/>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AC0F265F-16BA-4DEA-9A09-6951AFA7C55D}" type="slidenum">
              <a:rPr lang="it-IT"/>
              <a:pPr>
                <a:defRPr/>
              </a:pPr>
              <a:t>‹N›</a:t>
            </a:fld>
            <a:endParaRPr lang="it-IT"/>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1108456E-E780-4AD9-A214-2D713E3DED1B}" type="slidenum">
              <a:rPr lang="it-IT"/>
              <a:pPr>
                <a:defRPr/>
              </a:pPr>
              <a:t>‹N›</a:t>
            </a:fld>
            <a:endParaRPr lang="it-IT"/>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7113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7113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a:lvl1pPr>
          </a:lstStyle>
          <a:p>
            <a:pPr>
              <a:defRPr/>
            </a:pPr>
            <a:endParaRPr lang="it-IT"/>
          </a:p>
        </p:txBody>
      </p:sp>
      <p:sp>
        <p:nvSpPr>
          <p:cNvPr id="6" name="Rectangle 5"/>
          <p:cNvSpPr>
            <a:spLocks noGrp="1" noChangeArrowheads="1"/>
          </p:cNvSpPr>
          <p:nvPr>
            <p:ph type="ftr" sz="quarter" idx="11"/>
          </p:nvPr>
        </p:nvSpPr>
        <p:spPr/>
        <p:txBody>
          <a:bodyPr/>
          <a:lstStyle>
            <a:lvl1pPr>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vl1pPr>
          </a:lstStyle>
          <a:p>
            <a:pPr>
              <a:defRPr/>
            </a:pPr>
            <a:fld id="{34FA48BF-E5B3-4DAE-B8E6-11D978F4D70A}" type="slidenum">
              <a:rPr lang="it-IT"/>
              <a:pPr>
                <a:defRPr/>
              </a:pPr>
              <a:t>‹N›</a:t>
            </a:fld>
            <a:endParaRPr lang="it-IT"/>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a:defRPr/>
            </a:lvl1pPr>
          </a:lstStyle>
          <a:p>
            <a:pPr>
              <a:defRPr/>
            </a:pPr>
            <a:endParaRPr lang="it-IT"/>
          </a:p>
        </p:txBody>
      </p:sp>
      <p:sp>
        <p:nvSpPr>
          <p:cNvPr id="8" name="Rectangle 5"/>
          <p:cNvSpPr>
            <a:spLocks noGrp="1" noChangeArrowheads="1"/>
          </p:cNvSpPr>
          <p:nvPr>
            <p:ph type="ftr" sz="quarter" idx="11"/>
          </p:nvPr>
        </p:nvSpPr>
        <p:spPr/>
        <p:txBody>
          <a:bodyPr/>
          <a:lstStyle>
            <a:lvl1pPr>
              <a:defRPr/>
            </a:lvl1pPr>
          </a:lstStyle>
          <a:p>
            <a:pPr>
              <a:defRPr/>
            </a:pPr>
            <a:endParaRPr lang="it-IT"/>
          </a:p>
        </p:txBody>
      </p:sp>
      <p:sp>
        <p:nvSpPr>
          <p:cNvPr id="9" name="Rectangle 6"/>
          <p:cNvSpPr>
            <a:spLocks noGrp="1" noChangeArrowheads="1"/>
          </p:cNvSpPr>
          <p:nvPr>
            <p:ph type="sldNum" sz="quarter" idx="12"/>
          </p:nvPr>
        </p:nvSpPr>
        <p:spPr/>
        <p:txBody>
          <a:bodyPr/>
          <a:lstStyle>
            <a:lvl1pPr>
              <a:defRPr/>
            </a:lvl1pPr>
          </a:lstStyle>
          <a:p>
            <a:pPr>
              <a:defRPr/>
            </a:pPr>
            <a:fld id="{C0020490-A1C1-4F03-88C6-5D3308B916A0}" type="slidenum">
              <a:rPr lang="it-IT"/>
              <a:pPr>
                <a:defRPr/>
              </a:pPr>
              <a:t>‹N›</a:t>
            </a:fld>
            <a:endParaRPr lang="it-IT"/>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a:defRPr/>
            </a:lvl1pPr>
          </a:lstStyle>
          <a:p>
            <a:pPr>
              <a:defRPr/>
            </a:pPr>
            <a:endParaRPr lang="it-IT"/>
          </a:p>
        </p:txBody>
      </p:sp>
      <p:sp>
        <p:nvSpPr>
          <p:cNvPr id="4" name="Rectangle 5"/>
          <p:cNvSpPr>
            <a:spLocks noGrp="1" noChangeArrowheads="1"/>
          </p:cNvSpPr>
          <p:nvPr>
            <p:ph type="ftr" sz="quarter" idx="11"/>
          </p:nvPr>
        </p:nvSpPr>
        <p:spPr/>
        <p:txBody>
          <a:bodyPr/>
          <a:lstStyle>
            <a:lvl1pPr>
              <a:defRPr/>
            </a:lvl1pPr>
          </a:lstStyle>
          <a:p>
            <a:pPr>
              <a:defRPr/>
            </a:pPr>
            <a:endParaRPr lang="it-IT"/>
          </a:p>
        </p:txBody>
      </p:sp>
      <p:sp>
        <p:nvSpPr>
          <p:cNvPr id="5" name="Rectangle 6"/>
          <p:cNvSpPr>
            <a:spLocks noGrp="1" noChangeArrowheads="1"/>
          </p:cNvSpPr>
          <p:nvPr>
            <p:ph type="sldNum" sz="quarter" idx="12"/>
          </p:nvPr>
        </p:nvSpPr>
        <p:spPr/>
        <p:txBody>
          <a:bodyPr/>
          <a:lstStyle>
            <a:lvl1pPr>
              <a:defRPr/>
            </a:lvl1pPr>
          </a:lstStyle>
          <a:p>
            <a:pPr>
              <a:defRPr/>
            </a:pPr>
            <a:fld id="{52E835DB-EFAD-441C-9DA8-4D30E24772A2}" type="slidenum">
              <a:rPr lang="it-IT"/>
              <a:pPr>
                <a:defRPr/>
              </a:pPr>
              <a:t>‹N›</a:t>
            </a:fld>
            <a:endParaRPr lang="it-IT"/>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it-IT"/>
          </a:p>
        </p:txBody>
      </p:sp>
      <p:sp>
        <p:nvSpPr>
          <p:cNvPr id="3" name="Rectangle 5"/>
          <p:cNvSpPr>
            <a:spLocks noGrp="1" noChangeArrowheads="1"/>
          </p:cNvSpPr>
          <p:nvPr>
            <p:ph type="ftr" sz="quarter" idx="11"/>
          </p:nvPr>
        </p:nvSpPr>
        <p:spPr/>
        <p:txBody>
          <a:bodyPr/>
          <a:lstStyle>
            <a:lvl1pPr>
              <a:defRPr/>
            </a:lvl1pPr>
          </a:lstStyle>
          <a:p>
            <a:pPr>
              <a:defRPr/>
            </a:pPr>
            <a:endParaRPr lang="it-IT"/>
          </a:p>
        </p:txBody>
      </p:sp>
      <p:sp>
        <p:nvSpPr>
          <p:cNvPr id="4" name="Rectangle 6"/>
          <p:cNvSpPr>
            <a:spLocks noGrp="1" noChangeArrowheads="1"/>
          </p:cNvSpPr>
          <p:nvPr>
            <p:ph type="sldNum" sz="quarter" idx="12"/>
          </p:nvPr>
        </p:nvSpPr>
        <p:spPr/>
        <p:txBody>
          <a:bodyPr/>
          <a:lstStyle>
            <a:lvl1pPr>
              <a:defRPr/>
            </a:lvl1pPr>
          </a:lstStyle>
          <a:p>
            <a:pPr>
              <a:defRPr/>
            </a:pPr>
            <a:fld id="{8FB05EA9-9597-4441-9BFF-C7465F9216F3}" type="slidenum">
              <a:rPr lang="it-IT"/>
              <a:pPr>
                <a:defRPr/>
              </a:pPr>
              <a:t>‹N›</a:t>
            </a:fld>
            <a:endParaRPr lang="it-IT"/>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a:lvl1pPr>
          </a:lstStyle>
          <a:p>
            <a:pPr>
              <a:defRPr/>
            </a:pPr>
            <a:endParaRPr lang="it-IT"/>
          </a:p>
        </p:txBody>
      </p:sp>
      <p:sp>
        <p:nvSpPr>
          <p:cNvPr id="6" name="Rectangle 5"/>
          <p:cNvSpPr>
            <a:spLocks noGrp="1" noChangeArrowheads="1"/>
          </p:cNvSpPr>
          <p:nvPr>
            <p:ph type="ftr" sz="quarter" idx="11"/>
          </p:nvPr>
        </p:nvSpPr>
        <p:spPr/>
        <p:txBody>
          <a:bodyPr/>
          <a:lstStyle>
            <a:lvl1pPr>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vl1pPr>
          </a:lstStyle>
          <a:p>
            <a:pPr>
              <a:defRPr/>
            </a:pPr>
            <a:fld id="{13F334CF-344C-4609-8F52-06DDB460B859}" type="slidenum">
              <a:rPr lang="it-IT"/>
              <a:pPr>
                <a:defRPr/>
              </a:pPr>
              <a:t>‹N›</a:t>
            </a:fld>
            <a:endParaRPr lang="it-IT"/>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a:lvl1pPr>
          </a:lstStyle>
          <a:p>
            <a:pPr>
              <a:defRPr/>
            </a:pPr>
            <a:endParaRPr lang="it-IT"/>
          </a:p>
        </p:txBody>
      </p:sp>
      <p:sp>
        <p:nvSpPr>
          <p:cNvPr id="6" name="Rectangle 5"/>
          <p:cNvSpPr>
            <a:spLocks noGrp="1" noChangeArrowheads="1"/>
          </p:cNvSpPr>
          <p:nvPr>
            <p:ph type="ftr" sz="quarter" idx="11"/>
          </p:nvPr>
        </p:nvSpPr>
        <p:spPr/>
        <p:txBody>
          <a:bodyPr/>
          <a:lstStyle>
            <a:lvl1pPr>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vl1pPr>
          </a:lstStyle>
          <a:p>
            <a:pPr>
              <a:defRPr/>
            </a:pPr>
            <a:fld id="{A9DFE1F1-BCA6-4450-8166-043CDC77B1EF}" type="slidenum">
              <a:rPr lang="it-IT"/>
              <a:pPr>
                <a:defRPr/>
              </a:pPr>
              <a:t>‹N›</a:t>
            </a:fld>
            <a:endParaRPr lang="it-IT"/>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5"/>
          <a:srcRect l="53726" t="70291" b="14368"/>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711325"/>
            <a:ext cx="8229600" cy="4525963"/>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5213430C-BCE7-4709-8929-CF6F350C92B1}" type="slidenum">
              <a:rPr lang="it-IT"/>
              <a:pPr>
                <a:defRPr/>
              </a:pPr>
              <a:t>‹N›</a:t>
            </a:fld>
            <a:endParaRPr lang="it-IT"/>
          </a:p>
        </p:txBody>
      </p:sp>
      <p:sp>
        <p:nvSpPr>
          <p:cNvPr id="1031" name="Picture 8"/>
          <p:cNvSpPr>
            <a:spLocks noChangeAspect="1" noChangeArrowheads="1"/>
          </p:cNvSpPr>
          <p:nvPr userDrawn="1"/>
        </p:nvSpPr>
        <p:spPr bwMode="auto">
          <a:xfrm>
            <a:off x="468313" y="549275"/>
            <a:ext cx="8207375" cy="1150938"/>
          </a:xfrm>
          <a:prstGeom prst="rect">
            <a:avLst/>
          </a:prstGeom>
          <a:noFill/>
          <a:ln w="9525">
            <a:noFill/>
            <a:miter lim="800000"/>
            <a:headEnd/>
            <a:tailEnd/>
          </a:ln>
        </p:spPr>
        <p:txBody>
          <a:bodyPr/>
          <a:lstStyle/>
          <a:p>
            <a:pPr>
              <a:defRPr/>
            </a:pPr>
            <a:endParaRPr lang="it-IT"/>
          </a:p>
        </p:txBody>
      </p:sp>
      <p:sp>
        <p:nvSpPr>
          <p:cNvPr id="1032" name="Rectangle 2"/>
          <p:cNvSpPr>
            <a:spLocks noGrp="1" noChangeArrowheads="1"/>
          </p:cNvSpPr>
          <p:nvPr>
            <p:ph type="title"/>
          </p:nvPr>
        </p:nvSpPr>
        <p:spPr bwMode="auto">
          <a:xfrm>
            <a:off x="468313" y="557213"/>
            <a:ext cx="8229600" cy="1143000"/>
          </a:xfrm>
          <a:prstGeom prst="rect">
            <a:avLst/>
          </a:prstGeom>
          <a:solidFill>
            <a:schemeClr val="bg1">
              <a:alpha val="30196"/>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ransition>
    <p:fade thruBlk="1"/>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defRPr>
      </a:lvl2pPr>
      <a:lvl3pPr algn="ctr" rtl="0" eaLnBrk="0" fontAlgn="base" hangingPunct="0">
        <a:spcBef>
          <a:spcPct val="0"/>
        </a:spcBef>
        <a:spcAft>
          <a:spcPct val="0"/>
        </a:spcAft>
        <a:defRPr sz="4400">
          <a:solidFill>
            <a:schemeClr val="tx2"/>
          </a:solidFill>
          <a:latin typeface="Book Antiqua" pitchFamily="18" charset="0"/>
        </a:defRPr>
      </a:lvl3pPr>
      <a:lvl4pPr algn="ctr" rtl="0" eaLnBrk="0" fontAlgn="base" hangingPunct="0">
        <a:spcBef>
          <a:spcPct val="0"/>
        </a:spcBef>
        <a:spcAft>
          <a:spcPct val="0"/>
        </a:spcAft>
        <a:defRPr sz="4400">
          <a:solidFill>
            <a:schemeClr val="tx2"/>
          </a:solidFill>
          <a:latin typeface="Book Antiqua" pitchFamily="18" charset="0"/>
        </a:defRPr>
      </a:lvl4pPr>
      <a:lvl5pPr algn="ctr" rtl="0" eaLnBrk="0" fontAlgn="base" hangingPunct="0">
        <a:spcBef>
          <a:spcPct val="0"/>
        </a:spcBef>
        <a:spcAft>
          <a:spcPct val="0"/>
        </a:spcAft>
        <a:defRPr sz="4400">
          <a:solidFill>
            <a:schemeClr val="tx2"/>
          </a:solidFill>
          <a:latin typeface="Book Antiqua" pitchFamily="18" charset="0"/>
        </a:defRPr>
      </a:lvl5pPr>
      <a:lvl6pPr marL="457200" algn="ctr" rtl="0" fontAlgn="base">
        <a:spcBef>
          <a:spcPct val="0"/>
        </a:spcBef>
        <a:spcAft>
          <a:spcPct val="0"/>
        </a:spcAft>
        <a:defRPr sz="4400">
          <a:solidFill>
            <a:schemeClr val="tx2"/>
          </a:solidFill>
          <a:latin typeface="Book Antiqua" pitchFamily="18" charset="0"/>
        </a:defRPr>
      </a:lvl6pPr>
      <a:lvl7pPr marL="914400" algn="ctr" rtl="0" fontAlgn="base">
        <a:spcBef>
          <a:spcPct val="0"/>
        </a:spcBef>
        <a:spcAft>
          <a:spcPct val="0"/>
        </a:spcAft>
        <a:defRPr sz="4400">
          <a:solidFill>
            <a:schemeClr val="tx2"/>
          </a:solidFill>
          <a:latin typeface="Book Antiqua" pitchFamily="18" charset="0"/>
        </a:defRPr>
      </a:lvl7pPr>
      <a:lvl8pPr marL="1371600" algn="ctr" rtl="0" fontAlgn="base">
        <a:spcBef>
          <a:spcPct val="0"/>
        </a:spcBef>
        <a:spcAft>
          <a:spcPct val="0"/>
        </a:spcAft>
        <a:defRPr sz="4400">
          <a:solidFill>
            <a:schemeClr val="tx2"/>
          </a:solidFill>
          <a:latin typeface="Book Antiqua" pitchFamily="18" charset="0"/>
        </a:defRPr>
      </a:lvl8pPr>
      <a:lvl9pPr marL="1828800" algn="ctr" rtl="0" fontAlgn="base">
        <a:spcBef>
          <a:spcPct val="0"/>
        </a:spcBef>
        <a:spcAft>
          <a:spcPct val="0"/>
        </a:spcAft>
        <a:defRPr sz="44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bwMode="auto">
          <a:xfrm>
            <a:off x="428596" y="642918"/>
            <a:ext cx="8358246" cy="1470025"/>
          </a:xfrm>
          <a:prstGeom prst="rect">
            <a:avLst/>
          </a:prstGeom>
          <a:solidFill>
            <a:schemeClr val="bg1">
              <a:alpha val="30196"/>
            </a:schemeClr>
          </a:solidFill>
          <a:ln w="9525">
            <a:noFill/>
            <a:miter lim="800000"/>
            <a:headEnd/>
            <a:tailEnd/>
          </a:ln>
        </p:spPr>
        <p:txBody>
          <a:bodyPr anchor="ctr"/>
          <a:lstStyle/>
          <a:p>
            <a:pPr algn="ctr" eaLnBrk="0" hangingPunct="0">
              <a:defRPr/>
            </a:pPr>
            <a:r>
              <a:rPr lang="it-IT" sz="4400" b="1" kern="0" dirty="0" smtClean="0">
                <a:solidFill>
                  <a:srgbClr val="800000"/>
                </a:solidFill>
                <a:latin typeface="+mj-lt"/>
                <a:ea typeface="+mj-ea"/>
                <a:cs typeface="+mj-cs"/>
              </a:rPr>
              <a:t>Il </a:t>
            </a:r>
            <a:r>
              <a:rPr lang="it-IT" sz="4400" b="1" kern="0" dirty="0">
                <a:solidFill>
                  <a:srgbClr val="800000"/>
                </a:solidFill>
                <a:latin typeface="+mj-lt"/>
                <a:ea typeface="+mj-ea"/>
                <a:cs typeface="+mj-cs"/>
              </a:rPr>
              <a:t>crocifisso nell’arte: dal Cristo trionfante al Cristo </a:t>
            </a:r>
            <a:r>
              <a:rPr lang="it-IT" sz="4400" b="1" i="1" kern="0" dirty="0" err="1">
                <a:solidFill>
                  <a:srgbClr val="800000"/>
                </a:solidFill>
                <a:latin typeface="+mj-lt"/>
                <a:ea typeface="+mj-ea"/>
                <a:cs typeface="+mj-cs"/>
              </a:rPr>
              <a:t>patiens</a:t>
            </a:r>
            <a:endParaRPr lang="it-IT" sz="4400" b="1" i="1" kern="0" dirty="0">
              <a:solidFill>
                <a:srgbClr val="800000"/>
              </a:solidFill>
              <a:latin typeface="+mj-lt"/>
              <a:ea typeface="+mj-ea"/>
              <a:cs typeface="+mj-cs"/>
            </a:endParaRPr>
          </a:p>
        </p:txBody>
      </p:sp>
      <p:pic>
        <p:nvPicPr>
          <p:cNvPr id="100355" name="Picture 5" descr="http://4.bp.blogspot.com/-2fhEQsfC_dY/Tw1x0sJM0FI/AAAAAAAADXc/ZmOeOlmA8S0/s400/Croce_432%252C_uffizi.jpg"/>
          <p:cNvPicPr>
            <a:picLocks noChangeAspect="1" noChangeArrowheads="1"/>
          </p:cNvPicPr>
          <p:nvPr/>
        </p:nvPicPr>
        <p:blipFill>
          <a:blip r:embed="rId2"/>
          <a:srcRect/>
          <a:stretch>
            <a:fillRect/>
          </a:stretch>
        </p:blipFill>
        <p:spPr bwMode="auto">
          <a:xfrm>
            <a:off x="3143240" y="2214554"/>
            <a:ext cx="2786082" cy="3595535"/>
          </a:xfrm>
          <a:prstGeom prst="rect">
            <a:avLst/>
          </a:prstGeom>
          <a:noFill/>
          <a:ln w="9525">
            <a:noFill/>
            <a:miter lim="800000"/>
            <a:headEnd/>
            <a:tailEnd/>
          </a:ln>
        </p:spPr>
      </p:pic>
      <p:sp>
        <p:nvSpPr>
          <p:cNvPr id="5" name="Rectangle 13"/>
          <p:cNvSpPr txBox="1">
            <a:spLocks noChangeArrowheads="1"/>
          </p:cNvSpPr>
          <p:nvPr/>
        </p:nvSpPr>
        <p:spPr>
          <a:xfrm>
            <a:off x="1957406" y="6161092"/>
            <a:ext cx="5257800" cy="625494"/>
          </a:xfrm>
          <a:prstGeom prst="rect">
            <a:avLst/>
          </a:prstGeom>
          <a:noFill/>
          <a:effectLst>
            <a:outerShdw dist="35921" dir="2700000" algn="ctr" rotWithShape="0">
              <a:schemeClr val="bg1"/>
            </a:outerShdw>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it-IT" sz="2400" b="1" i="0" u="none" strike="noStrike" kern="0" cap="none" spc="0" normalizeH="0" baseline="0" noProof="0" dirty="0" smtClean="0">
                <a:ln>
                  <a:noFill/>
                </a:ln>
                <a:solidFill>
                  <a:schemeClr val="tx1"/>
                </a:solidFill>
                <a:effectLst/>
                <a:uLnTx/>
                <a:uFillTx/>
                <a:latin typeface="Garamond" pitchFamily="18" charset="0"/>
                <a:ea typeface="+mj-ea"/>
                <a:cs typeface="+mj-cs"/>
              </a:rPr>
              <a:t>di Luciano Zappella - 2012</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4" descr="http://www.smsd.it/smsd/allegati/580/WHITE_CRUCIFIXION_Chagall.jpg"/>
          <p:cNvPicPr>
            <a:picLocks noChangeAspect="1" noChangeArrowheads="1"/>
          </p:cNvPicPr>
          <p:nvPr/>
        </p:nvPicPr>
        <p:blipFill>
          <a:blip r:embed="rId2"/>
          <a:srcRect/>
          <a:stretch>
            <a:fillRect/>
          </a:stretch>
        </p:blipFill>
        <p:spPr bwMode="auto">
          <a:xfrm>
            <a:off x="142875" y="123825"/>
            <a:ext cx="5786438" cy="6662738"/>
          </a:xfrm>
          <a:prstGeom prst="rect">
            <a:avLst/>
          </a:prstGeom>
          <a:noFill/>
          <a:ln w="9525">
            <a:noFill/>
            <a:miter lim="800000"/>
            <a:headEnd/>
            <a:tailEnd/>
          </a:ln>
        </p:spPr>
      </p:pic>
      <p:sp>
        <p:nvSpPr>
          <p:cNvPr id="109571" name="CasellaDiTesto 2"/>
          <p:cNvSpPr txBox="1">
            <a:spLocks noChangeArrowheads="1"/>
          </p:cNvSpPr>
          <p:nvPr/>
        </p:nvSpPr>
        <p:spPr bwMode="auto">
          <a:xfrm>
            <a:off x="6143625" y="139700"/>
            <a:ext cx="2857500" cy="830263"/>
          </a:xfrm>
          <a:prstGeom prst="rect">
            <a:avLst/>
          </a:prstGeom>
          <a:noFill/>
          <a:ln w="9525">
            <a:noFill/>
            <a:miter lim="800000"/>
            <a:headEnd/>
            <a:tailEnd/>
          </a:ln>
        </p:spPr>
        <p:txBody>
          <a:bodyPr>
            <a:spAutoFit/>
          </a:bodyPr>
          <a:lstStyle/>
          <a:p>
            <a:pPr algn="ctr"/>
            <a:r>
              <a:rPr lang="it-IT" sz="1600">
                <a:solidFill>
                  <a:srgbClr val="800000"/>
                </a:solidFill>
              </a:rPr>
              <a:t>Marc Chagall, Crocifissione (1938), The Art Institute, Chicago</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mariodomina.files.wordpress.com/2011/04/guttuso_crocifissione.jpg"/>
          <p:cNvPicPr>
            <a:picLocks noChangeAspect="1" noChangeArrowheads="1"/>
          </p:cNvPicPr>
          <p:nvPr/>
        </p:nvPicPr>
        <p:blipFill>
          <a:blip r:embed="rId2"/>
          <a:srcRect/>
          <a:stretch>
            <a:fillRect/>
          </a:stretch>
        </p:blipFill>
        <p:spPr bwMode="auto">
          <a:xfrm>
            <a:off x="0" y="0"/>
            <a:ext cx="7572375" cy="6858000"/>
          </a:xfrm>
          <a:prstGeom prst="rect">
            <a:avLst/>
          </a:prstGeom>
          <a:noFill/>
          <a:ln w="9525">
            <a:noFill/>
            <a:miter lim="800000"/>
            <a:headEnd/>
            <a:tailEnd/>
          </a:ln>
        </p:spPr>
      </p:pic>
      <p:sp>
        <p:nvSpPr>
          <p:cNvPr id="110595" name="CasellaDiTesto 2"/>
          <p:cNvSpPr txBox="1">
            <a:spLocks noChangeArrowheads="1"/>
          </p:cNvSpPr>
          <p:nvPr/>
        </p:nvSpPr>
        <p:spPr bwMode="auto">
          <a:xfrm>
            <a:off x="7643813" y="139700"/>
            <a:ext cx="1428750" cy="1323975"/>
          </a:xfrm>
          <a:prstGeom prst="rect">
            <a:avLst/>
          </a:prstGeom>
          <a:noFill/>
          <a:ln w="9525">
            <a:noFill/>
            <a:miter lim="800000"/>
            <a:headEnd/>
            <a:tailEnd/>
          </a:ln>
        </p:spPr>
        <p:txBody>
          <a:bodyPr>
            <a:spAutoFit/>
          </a:bodyPr>
          <a:lstStyle/>
          <a:p>
            <a:pPr algn="ctr"/>
            <a:r>
              <a:rPr lang="it-IT" sz="1600">
                <a:solidFill>
                  <a:srgbClr val="800000"/>
                </a:solidFill>
              </a:rPr>
              <a:t>Renato Guttuso, Crocifissione (1941), GLAM, Roma</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www.repubblica.it/2006/05/gallerie/esteri/sydney-f14/reuters132729282406100453_big.jpg"/>
          <p:cNvPicPr>
            <a:picLocks noChangeAspect="1" noChangeArrowheads="1"/>
          </p:cNvPicPr>
          <p:nvPr/>
        </p:nvPicPr>
        <p:blipFill>
          <a:blip r:embed="rId2"/>
          <a:srcRect/>
          <a:stretch>
            <a:fillRect/>
          </a:stretch>
        </p:blipFill>
        <p:spPr bwMode="auto">
          <a:xfrm>
            <a:off x="357188" y="500063"/>
            <a:ext cx="3600450" cy="5715000"/>
          </a:xfrm>
          <a:prstGeom prst="rect">
            <a:avLst/>
          </a:prstGeom>
          <a:noFill/>
          <a:ln w="9525">
            <a:noFill/>
            <a:miter lim="800000"/>
            <a:headEnd/>
            <a:tailEnd/>
          </a:ln>
        </p:spPr>
      </p:pic>
      <p:sp>
        <p:nvSpPr>
          <p:cNvPr id="111619" name="CasellaDiTesto 2"/>
          <p:cNvSpPr txBox="1">
            <a:spLocks noChangeArrowheads="1"/>
          </p:cNvSpPr>
          <p:nvPr/>
        </p:nvSpPr>
        <p:spPr bwMode="auto">
          <a:xfrm>
            <a:off x="5429250" y="1500188"/>
            <a:ext cx="2714625" cy="3416300"/>
          </a:xfrm>
          <a:prstGeom prst="rect">
            <a:avLst/>
          </a:prstGeom>
          <a:noFill/>
          <a:ln w="9525">
            <a:noFill/>
            <a:miter lim="800000"/>
            <a:headEnd/>
            <a:tailEnd/>
          </a:ln>
        </p:spPr>
        <p:txBody>
          <a:bodyPr>
            <a:spAutoFit/>
          </a:bodyPr>
          <a:lstStyle/>
          <a:p>
            <a:r>
              <a:rPr lang="it-IT"/>
              <a:t>E' l'opera di Leo Ferrari. L'artista argentino ha presentato alla biennale la sua "Civilizzazione occidentale di Cristo", una scultura di grandi dimensioni che replica in scala un Fh 107 Fighter jet dell'aeronautica militare statunitense a cui è appeso un Cristo morente</a:t>
            </a: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ttp://images.alice.it/sg/notizie1024/upload/ran/rana-crocifissa.jpg"/>
          <p:cNvPicPr>
            <a:picLocks noChangeAspect="1" noChangeArrowheads="1"/>
          </p:cNvPicPr>
          <p:nvPr/>
        </p:nvPicPr>
        <p:blipFill>
          <a:blip r:embed="rId2"/>
          <a:srcRect/>
          <a:stretch>
            <a:fillRect/>
          </a:stretch>
        </p:blipFill>
        <p:spPr bwMode="auto">
          <a:xfrm>
            <a:off x="428625" y="214313"/>
            <a:ext cx="5238750" cy="6477000"/>
          </a:xfrm>
          <a:prstGeom prst="rect">
            <a:avLst/>
          </a:prstGeom>
          <a:noFill/>
          <a:ln w="9525">
            <a:noFill/>
            <a:miter lim="800000"/>
            <a:headEnd/>
            <a:tailEnd/>
          </a:ln>
        </p:spPr>
      </p:pic>
      <p:sp>
        <p:nvSpPr>
          <p:cNvPr id="112643" name="CasellaDiTesto 2"/>
          <p:cNvSpPr txBox="1">
            <a:spLocks noChangeArrowheads="1"/>
          </p:cNvSpPr>
          <p:nvPr/>
        </p:nvSpPr>
        <p:spPr bwMode="auto">
          <a:xfrm>
            <a:off x="6286500" y="785813"/>
            <a:ext cx="2428875" cy="923925"/>
          </a:xfrm>
          <a:prstGeom prst="rect">
            <a:avLst/>
          </a:prstGeom>
          <a:noFill/>
          <a:ln w="9525">
            <a:noFill/>
            <a:miter lim="800000"/>
            <a:headEnd/>
            <a:tailEnd/>
          </a:ln>
        </p:spPr>
        <p:txBody>
          <a:bodyPr>
            <a:spAutoFit/>
          </a:bodyPr>
          <a:lstStyle/>
          <a:p>
            <a:r>
              <a:rPr lang="it-IT"/>
              <a:t>Martin Kippenberger, </a:t>
            </a:r>
            <a:r>
              <a:rPr lang="it-IT" i="1"/>
              <a:t>La rana crocifissa</a:t>
            </a:r>
            <a:r>
              <a:rPr lang="it-IT"/>
              <a:t> (Bolzano)</a:t>
            </a: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risto2"/>
          <p:cNvPicPr>
            <a:picLocks noChangeAspect="1" noChangeArrowheads="1"/>
          </p:cNvPicPr>
          <p:nvPr/>
        </p:nvPicPr>
        <p:blipFill>
          <a:blip r:embed="rId2"/>
          <a:srcRect/>
          <a:stretch>
            <a:fillRect/>
          </a:stretch>
        </p:blipFill>
        <p:spPr bwMode="auto">
          <a:xfrm>
            <a:off x="1071563" y="481013"/>
            <a:ext cx="4881562" cy="5734050"/>
          </a:xfrm>
          <a:prstGeom prst="rect">
            <a:avLst/>
          </a:prstGeom>
          <a:noFill/>
          <a:ln w="9525">
            <a:noFill/>
            <a:miter lim="800000"/>
            <a:headEnd/>
            <a:tailEnd/>
          </a:ln>
        </p:spPr>
      </p:pic>
      <p:sp>
        <p:nvSpPr>
          <p:cNvPr id="113667" name="CasellaDiTesto 2"/>
          <p:cNvSpPr txBox="1">
            <a:spLocks noChangeArrowheads="1"/>
          </p:cNvSpPr>
          <p:nvPr/>
        </p:nvSpPr>
        <p:spPr bwMode="auto">
          <a:xfrm>
            <a:off x="6215063" y="500063"/>
            <a:ext cx="2714625" cy="1200150"/>
          </a:xfrm>
          <a:prstGeom prst="rect">
            <a:avLst/>
          </a:prstGeom>
          <a:noFill/>
          <a:ln w="9525">
            <a:noFill/>
            <a:miter lim="800000"/>
            <a:headEnd/>
            <a:tailEnd/>
          </a:ln>
        </p:spPr>
        <p:txBody>
          <a:bodyPr>
            <a:spAutoFit/>
          </a:bodyPr>
          <a:lstStyle/>
          <a:p>
            <a:r>
              <a:rPr lang="it-IT"/>
              <a:t>Scultura di Paul Fryer, “Pietà”, in mostra presso la cattedrale di Gap (Francia). </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3.bp.blogspot.com/_aNvaatQHSDY/TSyPkLUU4II/AAAAAAAAAOI/nST6GOde66Q/s1600/ppnsqi-dsimii.jpg"/>
          <p:cNvPicPr>
            <a:picLocks noChangeAspect="1" noChangeArrowheads="1"/>
          </p:cNvPicPr>
          <p:nvPr/>
        </p:nvPicPr>
        <p:blipFill>
          <a:blip r:embed="rId2"/>
          <a:srcRect/>
          <a:stretch>
            <a:fillRect/>
          </a:stretch>
        </p:blipFill>
        <p:spPr bwMode="auto">
          <a:xfrm>
            <a:off x="1000125" y="714375"/>
            <a:ext cx="6886575" cy="52387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bwMode="auto">
          <a:xfrm>
            <a:off x="428596" y="642918"/>
            <a:ext cx="8358246" cy="1470025"/>
          </a:xfrm>
          <a:prstGeom prst="rect">
            <a:avLst/>
          </a:prstGeom>
          <a:solidFill>
            <a:schemeClr val="bg1">
              <a:alpha val="30196"/>
            </a:schemeClr>
          </a:solidFill>
          <a:ln w="9525">
            <a:noFill/>
            <a:miter lim="800000"/>
            <a:headEnd/>
            <a:tailEnd/>
          </a:ln>
        </p:spPr>
        <p:txBody>
          <a:bodyPr anchor="ctr"/>
          <a:lstStyle/>
          <a:p>
            <a:pPr algn="ctr" eaLnBrk="0" hangingPunct="0">
              <a:defRPr/>
            </a:pPr>
            <a:r>
              <a:rPr lang="it-IT" sz="4400" b="1" kern="0" dirty="0" smtClean="0">
                <a:solidFill>
                  <a:srgbClr val="800000"/>
                </a:solidFill>
                <a:latin typeface="+mj-lt"/>
                <a:ea typeface="+mj-ea"/>
                <a:cs typeface="+mj-cs"/>
              </a:rPr>
              <a:t>fine</a:t>
            </a:r>
            <a:endParaRPr lang="it-IT" sz="4400" b="1" i="1" kern="0" dirty="0">
              <a:solidFill>
                <a:srgbClr val="800000"/>
              </a:solidFill>
              <a:latin typeface="+mj-lt"/>
              <a:ea typeface="+mj-ea"/>
              <a:cs typeface="+mj-cs"/>
            </a:endParaRPr>
          </a:p>
        </p:txBody>
      </p:sp>
      <p:pic>
        <p:nvPicPr>
          <p:cNvPr id="100355" name="Picture 5" descr="http://4.bp.blogspot.com/-2fhEQsfC_dY/Tw1x0sJM0FI/AAAAAAAADXc/ZmOeOlmA8S0/s400/Croce_432%252C_uffizi.jpg"/>
          <p:cNvPicPr>
            <a:picLocks noChangeAspect="1" noChangeArrowheads="1"/>
          </p:cNvPicPr>
          <p:nvPr/>
        </p:nvPicPr>
        <p:blipFill>
          <a:blip r:embed="rId2"/>
          <a:srcRect/>
          <a:stretch>
            <a:fillRect/>
          </a:stretch>
        </p:blipFill>
        <p:spPr bwMode="auto">
          <a:xfrm>
            <a:off x="3143240" y="2214554"/>
            <a:ext cx="2786082" cy="359553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www.monasterovirtuale.it/home/images/phocagallery/Antiquitas/Pitturecatacombali/thumbs/phoca_thumb_l_40.jpg"/>
          <p:cNvPicPr>
            <a:picLocks noChangeAspect="1" noChangeArrowheads="1"/>
          </p:cNvPicPr>
          <p:nvPr/>
        </p:nvPicPr>
        <p:blipFill>
          <a:blip r:embed="rId2"/>
          <a:srcRect/>
          <a:stretch>
            <a:fillRect/>
          </a:stretch>
        </p:blipFill>
        <p:spPr bwMode="auto">
          <a:xfrm>
            <a:off x="357188" y="500063"/>
            <a:ext cx="3267075" cy="3752850"/>
          </a:xfrm>
          <a:prstGeom prst="rect">
            <a:avLst/>
          </a:prstGeom>
          <a:noFill/>
          <a:ln w="9525">
            <a:noFill/>
            <a:miter lim="800000"/>
            <a:headEnd/>
            <a:tailEnd/>
          </a:ln>
        </p:spPr>
      </p:pic>
      <p:pic>
        <p:nvPicPr>
          <p:cNvPr id="101379" name="Picture 4" descr="File:Christ with beard.jpg"/>
          <p:cNvPicPr>
            <a:picLocks noChangeAspect="1" noChangeArrowheads="1"/>
          </p:cNvPicPr>
          <p:nvPr/>
        </p:nvPicPr>
        <p:blipFill>
          <a:blip r:embed="rId3"/>
          <a:srcRect/>
          <a:stretch>
            <a:fillRect/>
          </a:stretch>
        </p:blipFill>
        <p:spPr bwMode="auto">
          <a:xfrm>
            <a:off x="5429250" y="214313"/>
            <a:ext cx="2928938" cy="3149600"/>
          </a:xfrm>
          <a:prstGeom prst="rect">
            <a:avLst/>
          </a:prstGeom>
          <a:noFill/>
          <a:ln w="9525">
            <a:noFill/>
            <a:miter lim="800000"/>
            <a:headEnd/>
            <a:tailEnd/>
          </a:ln>
        </p:spPr>
      </p:pic>
      <p:pic>
        <p:nvPicPr>
          <p:cNvPr id="101380" name="Picture 6" descr="http://www.vatican.va/roman_curia/pontifical_commissions/archeo/images/simboli_big.jpg"/>
          <p:cNvPicPr>
            <a:picLocks noChangeAspect="1" noChangeArrowheads="1"/>
          </p:cNvPicPr>
          <p:nvPr/>
        </p:nvPicPr>
        <p:blipFill>
          <a:blip r:embed="rId4"/>
          <a:srcRect/>
          <a:stretch>
            <a:fillRect/>
          </a:stretch>
        </p:blipFill>
        <p:spPr bwMode="auto">
          <a:xfrm>
            <a:off x="4429125" y="3643313"/>
            <a:ext cx="3143250" cy="2876550"/>
          </a:xfrm>
          <a:prstGeom prst="rect">
            <a:avLst/>
          </a:prstGeom>
          <a:noFill/>
          <a:ln w="9525">
            <a:noFill/>
            <a:miter lim="800000"/>
            <a:headEnd/>
            <a:tailEnd/>
          </a:ln>
        </p:spPr>
      </p:pic>
      <p:sp>
        <p:nvSpPr>
          <p:cNvPr id="101381" name="CasellaDiTesto 4"/>
          <p:cNvSpPr txBox="1">
            <a:spLocks noChangeArrowheads="1"/>
          </p:cNvSpPr>
          <p:nvPr/>
        </p:nvSpPr>
        <p:spPr bwMode="auto">
          <a:xfrm>
            <a:off x="714375" y="5214938"/>
            <a:ext cx="3071813" cy="369887"/>
          </a:xfrm>
          <a:prstGeom prst="rect">
            <a:avLst/>
          </a:prstGeom>
          <a:noFill/>
          <a:ln w="9525">
            <a:noFill/>
            <a:miter lim="800000"/>
            <a:headEnd/>
            <a:tailEnd/>
          </a:ln>
        </p:spPr>
        <p:txBody>
          <a:bodyPr>
            <a:spAutoFit/>
          </a:bodyPr>
          <a:lstStyle/>
          <a:p>
            <a:r>
              <a:rPr lang="it-IT"/>
              <a:t>Aniconismo paleocristiano</a:t>
            </a: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4" descr="http://1.bp.blogspot.com/-rMJtkcxq030/Tw1yrSe3mbI/AAAAAAAADXk/vTt9XIKQUMs/s400/Crocifissione+Santa+Maria+Antiqua+Roma.gif"/>
          <p:cNvPicPr>
            <a:picLocks noChangeAspect="1" noChangeArrowheads="1"/>
          </p:cNvPicPr>
          <p:nvPr/>
        </p:nvPicPr>
        <p:blipFill>
          <a:blip r:embed="rId2"/>
          <a:srcRect/>
          <a:stretch>
            <a:fillRect/>
          </a:stretch>
        </p:blipFill>
        <p:spPr bwMode="auto">
          <a:xfrm>
            <a:off x="3214688" y="1219200"/>
            <a:ext cx="3630612" cy="4781550"/>
          </a:xfrm>
          <a:prstGeom prst="rect">
            <a:avLst/>
          </a:prstGeom>
          <a:noFill/>
          <a:ln w="9525">
            <a:noFill/>
            <a:miter lim="800000"/>
            <a:headEnd/>
            <a:tailEnd/>
          </a:ln>
        </p:spPr>
      </p:pic>
      <p:sp>
        <p:nvSpPr>
          <p:cNvPr id="102403" name="CasellaDiTesto 3"/>
          <p:cNvSpPr txBox="1">
            <a:spLocks noChangeArrowheads="1"/>
          </p:cNvSpPr>
          <p:nvPr/>
        </p:nvSpPr>
        <p:spPr bwMode="auto">
          <a:xfrm>
            <a:off x="3214688" y="6143625"/>
            <a:ext cx="3857625" cy="338138"/>
          </a:xfrm>
          <a:prstGeom prst="rect">
            <a:avLst/>
          </a:prstGeom>
          <a:noFill/>
          <a:ln w="9525">
            <a:noFill/>
            <a:miter lim="800000"/>
            <a:headEnd/>
            <a:tailEnd/>
          </a:ln>
        </p:spPr>
        <p:txBody>
          <a:bodyPr>
            <a:spAutoFit/>
          </a:bodyPr>
          <a:lstStyle/>
          <a:p>
            <a:pPr algn="ctr"/>
            <a:r>
              <a:rPr lang="it-IT" sz="1600">
                <a:solidFill>
                  <a:srgbClr val="800000"/>
                </a:solidFill>
              </a:rPr>
              <a:t>Santa Maria Antiqua a Roma, VIII sec.</a:t>
            </a:r>
          </a:p>
        </p:txBody>
      </p:sp>
      <p:sp>
        <p:nvSpPr>
          <p:cNvPr id="102404" name="CasellaDiTesto 4"/>
          <p:cNvSpPr txBox="1">
            <a:spLocks noChangeArrowheads="1"/>
          </p:cNvSpPr>
          <p:nvPr/>
        </p:nvSpPr>
        <p:spPr bwMode="auto">
          <a:xfrm>
            <a:off x="2571750" y="214313"/>
            <a:ext cx="4786313" cy="461962"/>
          </a:xfrm>
          <a:prstGeom prst="rect">
            <a:avLst/>
          </a:prstGeom>
          <a:noFill/>
          <a:ln w="9525">
            <a:noFill/>
            <a:miter lim="800000"/>
            <a:headEnd/>
            <a:tailEnd/>
          </a:ln>
        </p:spPr>
        <p:txBody>
          <a:bodyPr>
            <a:spAutoFit/>
          </a:bodyPr>
          <a:lstStyle/>
          <a:p>
            <a:pPr algn="ctr"/>
            <a:r>
              <a:rPr lang="it-IT" sz="2400"/>
              <a:t>Il trionfo della croce: Cristo vivo</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2.bp.blogspot.com/-Izb0YPkJcbo/Tw10iZDAdhI/AAAAAAAADXs/OG3uiVqiXf8/s1600/croce+rosano.jpg"/>
          <p:cNvPicPr>
            <a:picLocks noChangeAspect="1" noChangeArrowheads="1"/>
          </p:cNvPicPr>
          <p:nvPr/>
        </p:nvPicPr>
        <p:blipFill>
          <a:blip r:embed="rId2"/>
          <a:srcRect/>
          <a:stretch>
            <a:fillRect/>
          </a:stretch>
        </p:blipFill>
        <p:spPr bwMode="auto">
          <a:xfrm>
            <a:off x="2357438" y="623888"/>
            <a:ext cx="4762500" cy="5305425"/>
          </a:xfrm>
          <a:prstGeom prst="rect">
            <a:avLst/>
          </a:prstGeom>
          <a:noFill/>
          <a:ln w="9525">
            <a:noFill/>
            <a:miter lim="800000"/>
            <a:headEnd/>
            <a:tailEnd/>
          </a:ln>
        </p:spPr>
      </p:pic>
      <p:sp>
        <p:nvSpPr>
          <p:cNvPr id="103427" name="CasellaDiTesto 2"/>
          <p:cNvSpPr txBox="1">
            <a:spLocks noChangeArrowheads="1"/>
          </p:cNvSpPr>
          <p:nvPr/>
        </p:nvSpPr>
        <p:spPr bwMode="auto">
          <a:xfrm>
            <a:off x="2357438" y="6143625"/>
            <a:ext cx="4714875" cy="584200"/>
          </a:xfrm>
          <a:prstGeom prst="rect">
            <a:avLst/>
          </a:prstGeom>
          <a:noFill/>
          <a:ln w="9525">
            <a:noFill/>
            <a:miter lim="800000"/>
            <a:headEnd/>
            <a:tailEnd/>
          </a:ln>
        </p:spPr>
        <p:txBody>
          <a:bodyPr>
            <a:spAutoFit/>
          </a:bodyPr>
          <a:lstStyle/>
          <a:p>
            <a:pPr algn="ctr"/>
            <a:r>
              <a:rPr lang="it-IT" sz="1600">
                <a:solidFill>
                  <a:srgbClr val="800000"/>
                </a:solidFill>
              </a:rPr>
              <a:t>Croce di Rosano (XII sec.), Firenze, Galleria degli Uffizi</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File:San Domenico39.jpg"/>
          <p:cNvPicPr>
            <a:picLocks noChangeAspect="1" noChangeArrowheads="1"/>
          </p:cNvPicPr>
          <p:nvPr/>
        </p:nvPicPr>
        <p:blipFill>
          <a:blip r:embed="rId2"/>
          <a:srcRect/>
          <a:stretch>
            <a:fillRect/>
          </a:stretch>
        </p:blipFill>
        <p:spPr bwMode="auto">
          <a:xfrm>
            <a:off x="214313" y="642938"/>
            <a:ext cx="4337050" cy="5214937"/>
          </a:xfrm>
          <a:prstGeom prst="rect">
            <a:avLst/>
          </a:prstGeom>
          <a:noFill/>
          <a:ln w="9525">
            <a:noFill/>
            <a:miter lim="800000"/>
            <a:headEnd/>
            <a:tailEnd/>
          </a:ln>
        </p:spPr>
      </p:pic>
      <p:sp>
        <p:nvSpPr>
          <p:cNvPr id="104451" name="CasellaDiTesto 2"/>
          <p:cNvSpPr txBox="1">
            <a:spLocks noChangeArrowheads="1"/>
          </p:cNvSpPr>
          <p:nvPr/>
        </p:nvSpPr>
        <p:spPr bwMode="auto">
          <a:xfrm>
            <a:off x="71438" y="6143625"/>
            <a:ext cx="4572000" cy="523875"/>
          </a:xfrm>
          <a:prstGeom prst="rect">
            <a:avLst/>
          </a:prstGeom>
          <a:noFill/>
          <a:ln w="9525">
            <a:noFill/>
            <a:miter lim="800000"/>
            <a:headEnd/>
            <a:tailEnd/>
          </a:ln>
        </p:spPr>
        <p:txBody>
          <a:bodyPr>
            <a:spAutoFit/>
          </a:bodyPr>
          <a:lstStyle/>
          <a:p>
            <a:pPr algn="ctr"/>
            <a:r>
              <a:rPr lang="it-IT" sz="1400">
                <a:solidFill>
                  <a:srgbClr val="800000"/>
                </a:solidFill>
              </a:rPr>
              <a:t>Giunta Pisano, Crocifissione (1220), Bologna, san Domenico</a:t>
            </a:r>
          </a:p>
        </p:txBody>
      </p:sp>
      <p:pic>
        <p:nvPicPr>
          <p:cNvPr id="104452" name="Picture 4" descr="http://upload.wikimedia.org/wikipedia/commons/thumb/f/fa/Pistoia,_duomo,_crocifisso_di_coppo_di_marcovaldo_02.JPG/350px-Pistoia,_duomo,_crocifisso_di_coppo_di_marcovaldo_02.JPG"/>
          <p:cNvPicPr>
            <a:picLocks noChangeAspect="1" noChangeArrowheads="1"/>
          </p:cNvPicPr>
          <p:nvPr/>
        </p:nvPicPr>
        <p:blipFill>
          <a:blip r:embed="rId3"/>
          <a:srcRect/>
          <a:stretch>
            <a:fillRect/>
          </a:stretch>
        </p:blipFill>
        <p:spPr bwMode="auto">
          <a:xfrm>
            <a:off x="5000625" y="642938"/>
            <a:ext cx="3929063" cy="5241925"/>
          </a:xfrm>
          <a:prstGeom prst="rect">
            <a:avLst/>
          </a:prstGeom>
          <a:noFill/>
          <a:ln w="9525">
            <a:noFill/>
            <a:miter lim="800000"/>
            <a:headEnd/>
            <a:tailEnd/>
          </a:ln>
        </p:spPr>
      </p:pic>
      <p:sp>
        <p:nvSpPr>
          <p:cNvPr id="104453" name="CasellaDiTesto 4"/>
          <p:cNvSpPr txBox="1">
            <a:spLocks noChangeArrowheads="1"/>
          </p:cNvSpPr>
          <p:nvPr/>
        </p:nvSpPr>
        <p:spPr bwMode="auto">
          <a:xfrm>
            <a:off x="5000625" y="6143625"/>
            <a:ext cx="4071938" cy="523875"/>
          </a:xfrm>
          <a:prstGeom prst="rect">
            <a:avLst/>
          </a:prstGeom>
          <a:noFill/>
          <a:ln w="9525">
            <a:noFill/>
            <a:miter lim="800000"/>
            <a:headEnd/>
            <a:tailEnd/>
          </a:ln>
        </p:spPr>
        <p:txBody>
          <a:bodyPr>
            <a:spAutoFit/>
          </a:bodyPr>
          <a:lstStyle/>
          <a:p>
            <a:pPr algn="ctr"/>
            <a:r>
              <a:rPr lang="it-IT" sz="1400">
                <a:solidFill>
                  <a:srgbClr val="800000"/>
                </a:solidFill>
              </a:rPr>
              <a:t>Coppo di Marcovaldo, Crocifissione (1274), Pistoia, san Zeno</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4" descr="http://www.geometriefluide.com/foto/PIC1679O.jpg"/>
          <p:cNvPicPr>
            <a:picLocks noChangeAspect="1" noChangeArrowheads="1"/>
          </p:cNvPicPr>
          <p:nvPr/>
        </p:nvPicPr>
        <p:blipFill>
          <a:blip r:embed="rId2"/>
          <a:srcRect/>
          <a:stretch>
            <a:fillRect/>
          </a:stretch>
        </p:blipFill>
        <p:spPr bwMode="auto">
          <a:xfrm>
            <a:off x="3214688" y="3786188"/>
            <a:ext cx="2847975" cy="2857500"/>
          </a:xfrm>
          <a:prstGeom prst="rect">
            <a:avLst/>
          </a:prstGeom>
          <a:noFill/>
          <a:ln w="9525">
            <a:noFill/>
            <a:miter lim="800000"/>
            <a:headEnd/>
            <a:tailEnd/>
          </a:ln>
        </p:spPr>
      </p:pic>
      <p:pic>
        <p:nvPicPr>
          <p:cNvPr id="105475" name="Picture 4" descr="http://www.opificiodellepietredure.it/getImage.php?id=409&amp;w=800&amp;h=600&amp;f=0&amp;.jpg"/>
          <p:cNvPicPr>
            <a:picLocks noChangeAspect="1" noChangeArrowheads="1"/>
          </p:cNvPicPr>
          <p:nvPr/>
        </p:nvPicPr>
        <p:blipFill>
          <a:blip r:embed="rId3"/>
          <a:srcRect/>
          <a:stretch>
            <a:fillRect/>
          </a:stretch>
        </p:blipFill>
        <p:spPr bwMode="auto">
          <a:xfrm>
            <a:off x="214313" y="214313"/>
            <a:ext cx="2857500" cy="4308475"/>
          </a:xfrm>
          <a:prstGeom prst="rect">
            <a:avLst/>
          </a:prstGeom>
          <a:noFill/>
          <a:ln w="9525">
            <a:noFill/>
            <a:miter lim="800000"/>
            <a:headEnd/>
            <a:tailEnd/>
          </a:ln>
        </p:spPr>
      </p:pic>
      <p:pic>
        <p:nvPicPr>
          <p:cNvPr id="105476" name="Picture 6" descr="http://www.fondazionecrpt.it/coppo/images/voltoP.gif"/>
          <p:cNvPicPr>
            <a:picLocks noChangeAspect="1" noChangeArrowheads="1"/>
          </p:cNvPicPr>
          <p:nvPr/>
        </p:nvPicPr>
        <p:blipFill>
          <a:blip r:embed="rId4"/>
          <a:srcRect/>
          <a:stretch>
            <a:fillRect/>
          </a:stretch>
        </p:blipFill>
        <p:spPr bwMode="auto">
          <a:xfrm>
            <a:off x="5500688" y="142875"/>
            <a:ext cx="3429000" cy="3429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File:Mathis Gothart Grünewald 022.jpg"/>
          <p:cNvPicPr>
            <a:picLocks noChangeAspect="1" noChangeArrowheads="1"/>
          </p:cNvPicPr>
          <p:nvPr/>
        </p:nvPicPr>
        <p:blipFill>
          <a:blip r:embed="rId2"/>
          <a:srcRect/>
          <a:stretch>
            <a:fillRect/>
          </a:stretch>
        </p:blipFill>
        <p:spPr bwMode="auto">
          <a:xfrm>
            <a:off x="571500" y="74613"/>
            <a:ext cx="7643813" cy="6783387"/>
          </a:xfrm>
          <a:prstGeom prst="rect">
            <a:avLst/>
          </a:prstGeom>
          <a:noFill/>
          <a:ln w="9525">
            <a:noFill/>
            <a:miter lim="800000"/>
            <a:headEnd/>
            <a:tailEnd/>
          </a:ln>
        </p:spPr>
      </p:pic>
      <p:sp>
        <p:nvSpPr>
          <p:cNvPr id="106499" name="CasellaDiTesto 2"/>
          <p:cNvSpPr txBox="1">
            <a:spLocks noChangeArrowheads="1"/>
          </p:cNvSpPr>
          <p:nvPr/>
        </p:nvSpPr>
        <p:spPr bwMode="auto">
          <a:xfrm>
            <a:off x="500063" y="214313"/>
            <a:ext cx="7786687" cy="338137"/>
          </a:xfrm>
          <a:prstGeom prst="rect">
            <a:avLst/>
          </a:prstGeom>
          <a:noFill/>
          <a:ln w="9525">
            <a:noFill/>
            <a:miter lim="800000"/>
            <a:headEnd/>
            <a:tailEnd/>
          </a:ln>
        </p:spPr>
        <p:txBody>
          <a:bodyPr>
            <a:spAutoFit/>
          </a:bodyPr>
          <a:lstStyle/>
          <a:p>
            <a:pPr algn="ctr"/>
            <a:r>
              <a:rPr lang="it-IT" sz="1600" b="1">
                <a:solidFill>
                  <a:srgbClr val="FF0000"/>
                </a:solidFill>
              </a:rPr>
              <a:t>Matthias Grunewald,  Crocifissione (1512-1516), Musée d'Unterlinden, Colmar</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File:Mathis Gothart Grünewald 058.jpg"/>
          <p:cNvPicPr>
            <a:picLocks noChangeAspect="1" noChangeArrowheads="1"/>
          </p:cNvPicPr>
          <p:nvPr/>
        </p:nvPicPr>
        <p:blipFill>
          <a:blip r:embed="rId2"/>
          <a:srcRect/>
          <a:stretch>
            <a:fillRect/>
          </a:stretch>
        </p:blipFill>
        <p:spPr bwMode="auto">
          <a:xfrm>
            <a:off x="2500313" y="785813"/>
            <a:ext cx="4419600" cy="5705475"/>
          </a:xfrm>
          <a:prstGeom prst="rect">
            <a:avLst/>
          </a:prstGeom>
          <a:noFill/>
          <a:ln w="9525">
            <a:noFill/>
            <a:miter lim="800000"/>
            <a:headEnd/>
            <a:tailEnd/>
          </a:ln>
        </p:spPr>
      </p:pic>
      <p:sp>
        <p:nvSpPr>
          <p:cNvPr id="107523" name="CasellaDiTesto 2"/>
          <p:cNvSpPr txBox="1">
            <a:spLocks noChangeArrowheads="1"/>
          </p:cNvSpPr>
          <p:nvPr/>
        </p:nvSpPr>
        <p:spPr bwMode="auto">
          <a:xfrm>
            <a:off x="2357438" y="139700"/>
            <a:ext cx="4786312" cy="584200"/>
          </a:xfrm>
          <a:prstGeom prst="rect">
            <a:avLst/>
          </a:prstGeom>
          <a:noFill/>
          <a:ln w="9525">
            <a:noFill/>
            <a:miter lim="800000"/>
            <a:headEnd/>
            <a:tailEnd/>
          </a:ln>
        </p:spPr>
        <p:txBody>
          <a:bodyPr>
            <a:spAutoFit/>
          </a:bodyPr>
          <a:lstStyle/>
          <a:p>
            <a:pPr algn="ctr"/>
            <a:r>
              <a:rPr lang="it-IT" sz="1600">
                <a:solidFill>
                  <a:srgbClr val="800000"/>
                </a:solidFill>
              </a:rPr>
              <a:t>Matthias Grunewald, Crocifissione (1523-1524), Kunsthalle, Karlsruhe</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4" descr="image"/>
          <p:cNvPicPr>
            <a:picLocks noChangeAspect="1" noChangeArrowheads="1"/>
          </p:cNvPicPr>
          <p:nvPr/>
        </p:nvPicPr>
        <p:blipFill>
          <a:blip r:embed="rId2"/>
          <a:srcRect/>
          <a:stretch>
            <a:fillRect/>
          </a:stretch>
        </p:blipFill>
        <p:spPr bwMode="auto">
          <a:xfrm>
            <a:off x="560388" y="0"/>
            <a:ext cx="8226425" cy="6465888"/>
          </a:xfrm>
          <a:prstGeom prst="rect">
            <a:avLst/>
          </a:prstGeom>
          <a:noFill/>
          <a:ln w="9525">
            <a:noFill/>
            <a:miter lim="800000"/>
            <a:headEnd/>
            <a:tailEnd/>
          </a:ln>
        </p:spPr>
      </p:pic>
      <p:sp>
        <p:nvSpPr>
          <p:cNvPr id="108547" name="CasellaDiTesto 3"/>
          <p:cNvSpPr txBox="1">
            <a:spLocks noChangeArrowheads="1"/>
          </p:cNvSpPr>
          <p:nvPr/>
        </p:nvSpPr>
        <p:spPr bwMode="auto">
          <a:xfrm>
            <a:off x="500063" y="6519863"/>
            <a:ext cx="8358187" cy="338137"/>
          </a:xfrm>
          <a:prstGeom prst="rect">
            <a:avLst/>
          </a:prstGeom>
          <a:noFill/>
          <a:ln w="9525">
            <a:noFill/>
            <a:miter lim="800000"/>
            <a:headEnd/>
            <a:tailEnd/>
          </a:ln>
        </p:spPr>
        <p:txBody>
          <a:bodyPr>
            <a:spAutoFit/>
          </a:bodyPr>
          <a:lstStyle/>
          <a:p>
            <a:pPr algn="ctr"/>
            <a:r>
              <a:rPr lang="it-IT" sz="1600">
                <a:solidFill>
                  <a:srgbClr val="800000"/>
                </a:solidFill>
              </a:rPr>
              <a:t>Pablo Picasso, Crocifissione (1930), Musée National Picasso, Parigi</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4431</TotalTime>
  <Words>196</Words>
  <Application>Microsoft Office PowerPoint</Application>
  <PresentationFormat>Presentazione su schermo (4:3)</PresentationFormat>
  <Paragraphs>17</Paragraphs>
  <Slides>16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Arial</vt:lpstr>
      <vt:lpstr>Book Antiqua</vt:lpstr>
      <vt:lpstr>Garamond</vt:lpstr>
      <vt:lpstr>Bwhebb</vt:lpstr>
      <vt:lpstr>Bwgrkn</vt:lpstr>
      <vt:lpstr>Palatino Linotype</vt:lpstr>
      <vt:lpstr>Struttura predefinita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 sono la via, la verità e la vita. Nessuno viene al Padre se non per mezzo di me”  Vangelo di Giovanni 14,6</dc:title>
  <dc:creator>PorroA</dc:creator>
  <cp:lastModifiedBy>Zappella</cp:lastModifiedBy>
  <cp:revision>220</cp:revision>
  <dcterms:created xsi:type="dcterms:W3CDTF">2008-03-27T18:38:53Z</dcterms:created>
  <dcterms:modified xsi:type="dcterms:W3CDTF">2012-04-11T17:49:26Z</dcterms:modified>
</cp:coreProperties>
</file>